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5" r:id="rId5"/>
    <p:sldId id="268" r:id="rId6"/>
    <p:sldId id="258" r:id="rId7"/>
    <p:sldId id="259" r:id="rId8"/>
    <p:sldId id="260" r:id="rId9"/>
    <p:sldId id="262" r:id="rId10"/>
    <p:sldId id="261" r:id="rId11"/>
    <p:sldId id="263" r:id="rId12"/>
    <p:sldId id="271" r:id="rId13"/>
    <p:sldId id="264" r:id="rId14"/>
    <p:sldId id="266" r:id="rId15"/>
    <p:sldId id="267" r:id="rId16"/>
    <p:sldId id="27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608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340A-E0EB-8C40-9409-1FFF7FACF38E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36365-B677-D44E-91FC-E140571685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78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EDA1-C987-DA4A-B537-2A2FE375E7CF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BB8DA-73BB-EE4C-B4E5-A3AC48052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51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49876B99-1F5C-4E45-ACF8-A757952A326E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DCFE7AC9-246F-274F-90B0-9B5F72AD257B}" type="datetime1">
              <a:rPr lang="en-US" smtClean="0"/>
              <a:t>10/15/2021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5FA7-125C-0C4A-A698-3C3B1B89F9E6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C47E-A1DB-2145-AD89-7CD67B276434}" type="datetime1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612-8457-0F45-9037-542885C50CD0}" type="datetime1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2B47-1129-A14A-A2B6-9E4149B6642C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8229600" cy="871538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5497-67D5-5B4B-AD21-B28310D102AE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A91A-B92F-8744-80AE-4EADCD339B75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605-632E-8E46-B0E8-8E407C6C1C1B}" type="datetime1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2654638"/>
            <a:ext cx="5486400" cy="285292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-Johnny Appleseed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9605" y="1390769"/>
            <a:ext cx="7854315" cy="1047631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800">
                <a:latin typeface="+mn-lt"/>
              </a:defRPr>
            </a:lvl1pPr>
          </a:lstStyle>
          <a:p>
            <a:pPr lvl="0"/>
            <a:r>
              <a:rPr lang="en-US" dirty="0"/>
              <a:t>“Type a quote here.”</a:t>
            </a:r>
          </a:p>
        </p:txBody>
      </p:sp>
    </p:spTree>
    <p:extLst>
      <p:ext uri="{BB962C8B-B14F-4D97-AF65-F5344CB8AC3E}">
        <p14:creationId xmlns:p14="http://schemas.microsoft.com/office/powerpoint/2010/main" val="9351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7527057D-347E-4F49-87E4-D800B7A46B0A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D5B470-24F1-6744-BE88-730898E97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5" r:id="rId4"/>
    <p:sldLayoutId id="2147483654" r:id="rId5"/>
    <p:sldLayoutId id="2147483652" r:id="rId6"/>
    <p:sldLayoutId id="2147483656" r:id="rId7"/>
    <p:sldLayoutId id="2147483657" r:id="rId8"/>
    <p:sldLayoutId id="2147483658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CI@wm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0243" y="2476740"/>
            <a:ext cx="8229600" cy="857250"/>
          </a:xfrm>
        </p:spPr>
        <p:txBody>
          <a:bodyPr/>
          <a:lstStyle/>
          <a:p>
            <a:r>
              <a:rPr lang="en-US" dirty="0"/>
              <a:t>Welcome to Clover Flex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half" idx="4294967295"/>
          </p:nvPr>
        </p:nvSpPr>
        <p:spPr>
          <a:xfrm>
            <a:off x="0" y="4025900"/>
            <a:ext cx="5486400" cy="60325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Annual Security Awareness Training for Point of Service Collections Staff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2288" y="526837"/>
            <a:ext cx="30194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197" y="1072933"/>
            <a:ext cx="805160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Run a payments report to see the details of the close out report completed during a reporting period and at the end of each business day.</a:t>
            </a:r>
          </a:p>
          <a:p>
            <a:endParaRPr lang="en-US" sz="1700" dirty="0"/>
          </a:p>
          <a:p>
            <a:r>
              <a:rPr lang="en-US" sz="1700" dirty="0"/>
              <a:t>To run a payment report:</a:t>
            </a:r>
          </a:p>
          <a:p>
            <a:endParaRPr lang="en-US" sz="1700" dirty="0"/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Open the Reporting app.  You might have to swipe the home screen to the left or right to see this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In the Reporting app, tap Payments.  The system is defaulted to generate a report for the current business day.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(Optional) Set a different reporting period by tapping Date Range in the top right.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(Optional) If you have more than one device, this report collects information for payments made on all devices and shows All Devices at the top right corner.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Tap the printer icon in the top right corner to print this report.</a:t>
            </a:r>
          </a:p>
        </p:txBody>
      </p:sp>
    </p:spTree>
    <p:extLst>
      <p:ext uri="{BB962C8B-B14F-4D97-AF65-F5344CB8AC3E}">
        <p14:creationId xmlns:p14="http://schemas.microsoft.com/office/powerpoint/2010/main" val="345314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Moving Clover from Permanent Location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597" y="1123804"/>
            <a:ext cx="8522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need to use the Clover Flex in an area other than the permanent location: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Before leaving W&amp;M network, turn on and log into the Clover Flex device using your pin.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the Wireless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enable sim card. 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Exit the Wireless app and return to the home screen.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Settings on the home screen.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network and internet.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Disable the Wi-Fi &amp; Ethernet option.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mobile network.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Enable mobile data.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 Enable roaming.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4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Returning Clover to Permanent Location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0952" y="1229483"/>
            <a:ext cx="85820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Once you have done using the Clover Flex in an area other than the permanent location: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Turn on and log into the Clover Flex device using your pin.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Settings on the home screen.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network and internet.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Disable mobile data.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Disable roaming.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Enable the Wi-Fi &amp; Ethernet option.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Exit the Settings and return to the home screen.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the Wireless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/>
              <a:t>Select disable sim card.</a:t>
            </a: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305176"/>
            <a:ext cx="7772400" cy="1021556"/>
          </a:xfrm>
        </p:spPr>
        <p:txBody>
          <a:bodyPr>
            <a:noAutofit/>
          </a:bodyPr>
          <a:lstStyle/>
          <a:p>
            <a:r>
              <a:rPr lang="en-US" sz="3200" dirty="0"/>
              <a:t>Thank You for Helping W&amp;M protect our customer’s data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1502960"/>
            <a:ext cx="7772400" cy="1125140"/>
          </a:xfrm>
        </p:spPr>
        <p:txBody>
          <a:bodyPr/>
          <a:lstStyle/>
          <a:p>
            <a:r>
              <a:rPr lang="en-US" dirty="0"/>
              <a:t>If you have any questions, comments or concerns regarding PCI compliance, please do not hesitate to contact the PCI Team at </a:t>
            </a:r>
            <a:r>
              <a:rPr lang="en-US" dirty="0">
                <a:hlinkClick r:id="rId2"/>
              </a:rPr>
              <a:t>PCI@wm.edu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5B470-24F1-6744-BE88-730898E97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venir Next Regular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venir Next Regular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994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Objectives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811" y="1063229"/>
            <a:ext cx="85809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you have completed this training module, you should have a comprehensive understanding of the following activities involving the Clover Flex: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Processing in-person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Processing phone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Processing voids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Processing refunds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run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Closeout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request moving your Clover Flex to another location </a:t>
            </a:r>
          </a:p>
          <a:p>
            <a:endParaRPr lang="en-US" dirty="0"/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7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Sale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912" y="1095342"/>
            <a:ext cx="8482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take payments for a sale: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Turn on and log into the Clover Flex device using your pin.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In the bottom row, tap the Sales App.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Enter the total amount of the sale, including tax, then tap Charge.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Swipe, insert, tap, or manually enter the credit card information.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Ask the customer to sign for the transaction and tap Done.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a receipt method.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If the customer chooses to email or text the receipt, you or the customer can type their email address or phone number.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Done to finish the transaction.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Log out of the Clover Flex and place it in sleep mode by pressing the power button.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15" y="205979"/>
            <a:ext cx="632732" cy="7231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304" y="237350"/>
            <a:ext cx="632732" cy="72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4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Sale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218" y="1063229"/>
            <a:ext cx="85765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take a payment for a sale by phone: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Turn on and log into the Clover Flex device using your pin.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the Phone Sales App in the main menu.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Enter the total amount of the sale, including tax, then tap Charge.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Phone Sale.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Follow all the prompts on the screen.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Done.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a receipt method.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If the customer chooses to email or text the receipt, enter their email address or phone number.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Log out of the Clover Flex and place it in sleep mode by pressing the power button.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08" y="327225"/>
            <a:ext cx="630936" cy="614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36" y="327225"/>
            <a:ext cx="630936" cy="61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0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083978"/>
          </a:xfrm>
        </p:spPr>
        <p:txBody>
          <a:bodyPr>
            <a:normAutofit fontScale="90000"/>
          </a:bodyPr>
          <a:lstStyle/>
          <a:p>
            <a:r>
              <a:rPr lang="en-US" dirty="0"/>
              <a:t>Voiding a current sales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377" y="1125923"/>
            <a:ext cx="84377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Immediately following a processed payment, you can void the transaction.    </a:t>
            </a:r>
          </a:p>
          <a:p>
            <a:endParaRPr lang="en-US" dirty="0"/>
          </a:p>
          <a:p>
            <a:r>
              <a:rPr lang="en-US" dirty="0"/>
              <a:t>To void a transaction: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On the payment completion screen, select 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Void Transaction.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Scroll down to select the voided transaction receipt.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If the customer chooses to email or text the receipt, you or the customer can type their email address or phone number.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Log out of the Clover Flex and place it in sleep mode by pressing the power button.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328" y="2267387"/>
            <a:ext cx="8096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 a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58527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Clover Flex considers each payment as a transaction.  When refunding through the transaction app, you will refund the total amount of the original transaction.</a:t>
            </a:r>
          </a:p>
          <a:p>
            <a:endParaRPr lang="en-US" dirty="0"/>
          </a:p>
          <a:p>
            <a:r>
              <a:rPr lang="en-US" dirty="0"/>
              <a:t>To refund a transaction: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Open the Transaction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the transaction you want to refund.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Refund and then confirm.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where to apply the refund.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Scroll down to select the voided transaction receipt.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If the customer chooses to email or text the receipt, you or the customer can type their email address or phone number.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Log out of the Clover Flex and place it in sleep mode by pressing the power button.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9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a manual refund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0641" y="1002847"/>
            <a:ext cx="86827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If you need to refund a specific amount, such as half the amount paid in a single transaction, you can make a manual refund.  Manual refunds are made in the Refund app by entering in the exact amount you want to refund.</a:t>
            </a:r>
          </a:p>
          <a:p>
            <a:endParaRPr lang="en-US" sz="1700" dirty="0"/>
          </a:p>
          <a:p>
            <a:r>
              <a:rPr lang="en-US" sz="1700" dirty="0"/>
              <a:t>To issue a manual refund:</a:t>
            </a:r>
          </a:p>
          <a:p>
            <a:endParaRPr lang="en-US" sz="1700" dirty="0"/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Open the Refund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Enter the refund amount.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Tap Issue Refund to confirm.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Swipe, insert, tap, or manually enter the credit card.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Select a receipt method.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If the customer chooses to email or text the receipt, you or the customer can type their email address or phone number.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700" dirty="0"/>
              <a:t>Log out of the Clover Flex and place it in sleep mode by pressing the power button.</a:t>
            </a:r>
          </a:p>
        </p:txBody>
      </p:sp>
    </p:spTree>
    <p:extLst>
      <p:ext uri="{BB962C8B-B14F-4D97-AF65-F5344CB8AC3E}">
        <p14:creationId xmlns:p14="http://schemas.microsoft.com/office/powerpoint/2010/main" val="312717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Close 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627" y="1063229"/>
            <a:ext cx="85847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Clover Flex is set to closeout your batch every day between </a:t>
            </a:r>
          </a:p>
          <a:p>
            <a:pPr algn="ctr"/>
            <a:r>
              <a:rPr lang="en-US" dirty="0"/>
              <a:t>10:15 PM and 10:40 PM.  </a:t>
            </a:r>
          </a:p>
          <a:p>
            <a:endParaRPr lang="en-US" dirty="0"/>
          </a:p>
          <a:p>
            <a:r>
              <a:rPr lang="en-US" dirty="0"/>
              <a:t>At the end of business day print batch report: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Tap Closeout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current batch and confirm the status is Open.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Select print in the top right.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Include the print out with your deposit transmittal that is submitted to the cashier’s office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7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Manual Close 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2174" y="895580"/>
            <a:ext cx="759791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have more than one Clover Flex device, manually closing out a batch will close out all devices.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When you close out a batch manually, auto close out will continue to run at the regularly scheduled time, every day between 10:15 PM and 10:40 PM.  As a result you will see multiple closeouts, but they are still part of a single batch.</a:t>
            </a:r>
          </a:p>
          <a:p>
            <a:endParaRPr lang="en-US" sz="1600" dirty="0"/>
          </a:p>
          <a:p>
            <a:r>
              <a:rPr lang="en-US" sz="1600" dirty="0"/>
              <a:t>To manual close out:</a:t>
            </a:r>
          </a:p>
          <a:p>
            <a:endParaRPr lang="en-US" sz="1600" dirty="0"/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Go to Closeout App.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Select the batch and confirm the status is open.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Select closeout all devises.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Select print in the top right.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Include the print out with your deposit transmittal that is submitted to the cashier’s office</a:t>
            </a:r>
          </a:p>
          <a:p>
            <a:endParaRPr lang="en-US" sz="1600" dirty="0"/>
          </a:p>
          <a:p>
            <a:pPr marL="342900" indent="-342900">
              <a:buFont typeface="+mj-lt"/>
              <a:buAutoNum type="arabicParenR"/>
            </a:pP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86662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al_presentation_powerpoint_2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DC626FF34F14A8D00EBEFE0BE75E0" ma:contentTypeVersion="12" ma:contentTypeDescription="Create a new document." ma:contentTypeScope="" ma:versionID="7f137a933fa0d438c8fe67659a161ff3">
  <xsd:schema xmlns:xsd="http://www.w3.org/2001/XMLSchema" xmlns:xs="http://www.w3.org/2001/XMLSchema" xmlns:p="http://schemas.microsoft.com/office/2006/metadata/properties" xmlns:ns3="b5df43a8-5fa6-4f29-a2e8-91cb801d7a47" xmlns:ns4="b180060d-2e3b-4511-b629-a1c8068c7a71" targetNamespace="http://schemas.microsoft.com/office/2006/metadata/properties" ma:root="true" ma:fieldsID="9d46e5be83ddf58c91f5b4b8b3322f03" ns3:_="" ns4:_="">
    <xsd:import namespace="b5df43a8-5fa6-4f29-a2e8-91cb801d7a47"/>
    <xsd:import namespace="b180060d-2e3b-4511-b629-a1c8068c7a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43a8-5fa6-4f29-a2e8-91cb801d7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0060d-2e3b-4511-b629-a1c8068c7a7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5B1AC5-ECCF-4007-89E3-A997112860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180060d-2e3b-4511-b629-a1c8068c7a71"/>
    <ds:schemaRef ds:uri="http://purl.org/dc/elements/1.1/"/>
    <ds:schemaRef ds:uri="http://schemas.microsoft.com/office/2006/metadata/properties"/>
    <ds:schemaRef ds:uri="b5df43a8-5fa6-4f29-a2e8-91cb801d7a4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7BF054-5F8E-4526-8F95-73EFD89E19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3DBD5C-F6BF-43ED-B966-754F6CE3E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df43a8-5fa6-4f29-a2e8-91cb801d7a47"/>
    <ds:schemaRef ds:uri="b180060d-2e3b-4511-b629-a1c8068c7a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informal_presentation_powerpoint_16x9</Template>
  <TotalTime>16738</TotalTime>
  <Words>1186</Words>
  <Application>Microsoft Office PowerPoint</Application>
  <PresentationFormat>On-screen Show (16:9)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Regular</vt:lpstr>
      <vt:lpstr>Calibri</vt:lpstr>
      <vt:lpstr>informal_presentation_powerpoint_2</vt:lpstr>
      <vt:lpstr>Welcome to Clover Flex</vt:lpstr>
      <vt:lpstr>Training Objectives</vt:lpstr>
      <vt:lpstr>In Person Sale</vt:lpstr>
      <vt:lpstr>Phone Sale</vt:lpstr>
      <vt:lpstr>Voiding a current sales transaction</vt:lpstr>
      <vt:lpstr>Refund a transaction</vt:lpstr>
      <vt:lpstr>Issue a manual refund</vt:lpstr>
      <vt:lpstr>Auto Close Out</vt:lpstr>
      <vt:lpstr>Manual Close Out</vt:lpstr>
      <vt:lpstr>Reporting</vt:lpstr>
      <vt:lpstr>Moving Clover from Permanent Location</vt:lpstr>
      <vt:lpstr>Returning Clover to Permanent Location</vt:lpstr>
      <vt:lpstr>Thank You for Helping W&amp;M protect our customer’s data</vt:lpstr>
    </vt:vector>
  </TitlesOfParts>
  <Company>College of William and 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PCI</dc:title>
  <dc:creator>Smith, Ghana</dc:creator>
  <cp:lastModifiedBy>Johnston, Pamela J</cp:lastModifiedBy>
  <cp:revision>68</cp:revision>
  <dcterms:created xsi:type="dcterms:W3CDTF">2020-04-16T18:18:23Z</dcterms:created>
  <dcterms:modified xsi:type="dcterms:W3CDTF">2021-10-15T17:45:11Z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0x010100156DC626FF34F14A8D00EBEFE0BE75E0</vt:lpwstr>
  </property>
</Properties>
</file>