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1" r:id="rId3"/>
    <p:sldId id="261" r:id="rId4"/>
    <p:sldId id="271" r:id="rId5"/>
    <p:sldId id="288" r:id="rId6"/>
    <p:sldId id="258" r:id="rId7"/>
    <p:sldId id="263" r:id="rId8"/>
    <p:sldId id="284" r:id="rId9"/>
    <p:sldId id="265" r:id="rId10"/>
    <p:sldId id="266" r:id="rId11"/>
    <p:sldId id="268" r:id="rId12"/>
    <p:sldId id="269" r:id="rId13"/>
    <p:sldId id="272" r:id="rId14"/>
    <p:sldId id="285" r:id="rId15"/>
    <p:sldId id="283" r:id="rId16"/>
    <p:sldId id="279" r:id="rId17"/>
    <p:sldId id="274" r:id="rId18"/>
    <p:sldId id="276" r:id="rId19"/>
    <p:sldId id="280" r:id="rId20"/>
    <p:sldId id="286" r:id="rId21"/>
    <p:sldId id="287" r:id="rId22"/>
    <p:sldId id="270" r:id="rId23"/>
    <p:sldId id="267" r:id="rId2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84228BE-374C-4C88-9FAB-1C07AE001E9D}">
          <p14:sldIdLst>
            <p14:sldId id="256"/>
            <p14:sldId id="281"/>
            <p14:sldId id="261"/>
          </p14:sldIdLst>
        </p14:section>
        <p14:section name="Untitled Section" id="{8E4F9A84-2F82-4279-BD78-F37CCA2ADACF}">
          <p14:sldIdLst>
            <p14:sldId id="271"/>
            <p14:sldId id="288"/>
            <p14:sldId id="258"/>
            <p14:sldId id="263"/>
            <p14:sldId id="284"/>
            <p14:sldId id="265"/>
            <p14:sldId id="266"/>
            <p14:sldId id="268"/>
            <p14:sldId id="269"/>
            <p14:sldId id="272"/>
            <p14:sldId id="285"/>
            <p14:sldId id="283"/>
            <p14:sldId id="279"/>
            <p14:sldId id="274"/>
            <p14:sldId id="276"/>
            <p14:sldId id="280"/>
            <p14:sldId id="286"/>
            <p14:sldId id="287"/>
            <p14:sldId id="270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bring, Amy" initials="SA" lastIdx="2" clrIdx="0">
    <p:extLst>
      <p:ext uri="{19B8F6BF-5375-455C-9EA6-DF929625EA0E}">
        <p15:presenceInfo xmlns:p15="http://schemas.microsoft.com/office/powerpoint/2012/main" userId="S-1-5-21-914998017-3378650636-3039052779-169712" providerId="AD"/>
      </p:ext>
    </p:extLst>
  </p:cmAuthor>
  <p:cmAuthor id="2" name="Gilliam, Ruth" initials="RG" lastIdx="1" clrIdx="1">
    <p:extLst>
      <p:ext uri="{19B8F6BF-5375-455C-9EA6-DF929625EA0E}">
        <p15:presenceInfo xmlns:p15="http://schemas.microsoft.com/office/powerpoint/2012/main" userId="Gilliam, Rut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975B"/>
    <a:srgbClr val="F0B323"/>
    <a:srgbClr val="115740"/>
    <a:srgbClr val="183E16"/>
    <a:srgbClr val="D0D3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05" autoAdjust="0"/>
    <p:restoredTop sz="96433" autoAdjust="0"/>
  </p:normalViewPr>
  <p:slideViewPr>
    <p:cSldViewPr snapToGrid="0" snapToObjects="1">
      <p:cViewPr varScale="1">
        <p:scale>
          <a:sx n="73" d="100"/>
          <a:sy n="73" d="100"/>
        </p:scale>
        <p:origin x="452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3C7A3-BAEA-4594-B1CA-A38A5B59BBC6}" type="datetimeFigureOut">
              <a:rPr lang="en-US" smtClean="0"/>
              <a:t>8/1/2017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0F169-4B4F-41D0-8D72-9F6E830EF2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62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148D4-AEE4-4A12-99AC-29530FC72805}" type="datetimeFigureOut">
              <a:rPr lang="en-US" smtClean="0"/>
              <a:t>8/1/2017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89F78-A626-42D5-86C3-EACBFFED67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278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89F78-A626-42D5-86C3-EACBFFED67E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822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89F78-A626-42D5-86C3-EACBFFED67E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494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89F78-A626-42D5-86C3-EACBFFED67E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957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Dave Zoll - February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48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65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Dave Zoll - February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687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Dave Zoll - February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890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Dave Zoll - February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062615" y="2423138"/>
            <a:ext cx="6855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0" i="0" dirty="0" smtClean="0">
                <a:latin typeface="Avenir Next Regular"/>
                <a:cs typeface="Avenir Next Regular"/>
              </a:rPr>
              <a:t>“Type a quote here.”</a:t>
            </a:r>
            <a:endParaRPr lang="en-US" sz="2800" b="0" i="0" dirty="0">
              <a:latin typeface="Avenir Next Regular"/>
              <a:cs typeface="Avenir Next Regular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1069095" y="3757808"/>
            <a:ext cx="6842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i="0" dirty="0" smtClean="0">
                <a:latin typeface="Avenir Next Regular"/>
                <a:cs typeface="Avenir Next Regular"/>
              </a:rPr>
              <a:t>-Johnny Appleseed</a:t>
            </a:r>
            <a:endParaRPr lang="en-US" b="0" i="0" dirty="0">
              <a:latin typeface="Avenir Next Regular"/>
              <a:cs typeface="Avenir Next Regular"/>
            </a:endParaRPr>
          </a:p>
        </p:txBody>
      </p:sp>
    </p:spTree>
    <p:extLst>
      <p:ext uri="{BB962C8B-B14F-4D97-AF65-F5344CB8AC3E}">
        <p14:creationId xmlns:p14="http://schemas.microsoft.com/office/powerpoint/2010/main" val="492192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62050"/>
          </a:xfrm>
        </p:spPr>
        <p:txBody>
          <a:bodyPr anchor="b">
            <a:normAutofit/>
          </a:bodyPr>
          <a:lstStyle>
            <a:lvl1pPr algn="ctr">
              <a:defRPr sz="4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Dave Zoll - February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381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Dave Zoll - February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611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56877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685800" y="2360613"/>
            <a:ext cx="7772400" cy="4078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24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venir Next Regular"/>
                <a:cs typeface="Avenir Next Regular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venir Next Regular"/>
                <a:cs typeface="Avenir Next Regular"/>
              </a:defRPr>
            </a:lvl1pPr>
          </a:lstStyle>
          <a:p>
            <a:r>
              <a:rPr lang="en-US" dirty="0" smtClean="0"/>
              <a:t>Dave Zoll - February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venir Next Regular"/>
                <a:cs typeface="Avenir Next Regular"/>
              </a:defRPr>
            </a:lvl1pPr>
          </a:lstStyle>
          <a:p>
            <a:fld id="{3CD5B470-24F1-6744-BE88-730898E97D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84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4" r:id="rId4"/>
    <p:sldLayoutId id="2147483655" r:id="rId5"/>
    <p:sldLayoutId id="2147483656" r:id="rId6"/>
    <p:sldLayoutId id="2147483657" r:id="rId7"/>
    <p:sldLayoutId id="2147483649" r:id="rId8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Avenir Next Demi Bold"/>
          <a:ea typeface="+mj-ea"/>
          <a:cs typeface="Avenir Next Demi 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venir Next Regular"/>
          <a:ea typeface="+mn-ea"/>
          <a:cs typeface="Avenir Next Regular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venir Next Regular"/>
          <a:ea typeface="+mn-ea"/>
          <a:cs typeface="Avenir Next Regular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venir Next Regular"/>
          <a:ea typeface="+mn-ea"/>
          <a:cs typeface="Avenir Next Regular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venir Next Regular"/>
          <a:ea typeface="+mn-ea"/>
          <a:cs typeface="Avenir Next Regular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venir Next Regular"/>
          <a:ea typeface="+mn-ea"/>
          <a:cs typeface="Avenir Next Regula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56877"/>
            <a:ext cx="7772400" cy="323092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FLSA and It’s Impact on Timesheet Processing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3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Additional Hours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9242"/>
            <a:ext cx="8229600" cy="4856921"/>
          </a:xfrm>
        </p:spPr>
        <p:txBody>
          <a:bodyPr/>
          <a:lstStyle/>
          <a:p>
            <a:r>
              <a:rPr lang="en-US" dirty="0" smtClean="0"/>
              <a:t>Example:  Employee works 10 hours on Monday October 10</a:t>
            </a:r>
            <a:r>
              <a:rPr lang="en-US" baseline="30000" dirty="0" smtClean="0"/>
              <a:t>th</a:t>
            </a:r>
            <a:r>
              <a:rPr lang="en-US" dirty="0" smtClean="0"/>
              <a:t>, 2016</a:t>
            </a:r>
          </a:p>
          <a:p>
            <a:r>
              <a:rPr lang="en-US" dirty="0" smtClean="0"/>
              <a:t>Employee will override the default 8 hours and enter 10 hours on the Regular Pay line.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9165" y="3501913"/>
            <a:ext cx="6248400" cy="19145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8690" y="5557100"/>
            <a:ext cx="6238875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36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41194"/>
            <a:ext cx="8229600" cy="578496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same person works 8 hours a day the remainder of the week.  This is what the Regular Hours line on the timesheet will look like.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As the employee completes the timesheet and the 40 hour requirement is met for that week, employee must commence reporting hours on the additional hours line (pay or leave).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221" y="1737678"/>
            <a:ext cx="8229599" cy="74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814" y="4594769"/>
            <a:ext cx="8370414" cy="1024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60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Exceptional Time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4652"/>
            <a:ext cx="8229600" cy="4911512"/>
          </a:xfrm>
        </p:spPr>
        <p:txBody>
          <a:bodyPr/>
          <a:lstStyle/>
          <a:p>
            <a:r>
              <a:rPr lang="en-US" dirty="0" smtClean="0"/>
              <a:t>Another Example:  Employee works 10 hours on Monday, October 10</a:t>
            </a:r>
            <a:r>
              <a:rPr lang="en-US" baseline="30000" dirty="0" smtClean="0"/>
              <a:t>th</a:t>
            </a:r>
            <a:r>
              <a:rPr lang="en-US" dirty="0" smtClean="0"/>
              <a:t>, 2016.  Employee takes annual leave on Wednesday, October 12</a:t>
            </a:r>
            <a:r>
              <a:rPr lang="en-US" baseline="30000" dirty="0" smtClean="0"/>
              <a:t>th</a:t>
            </a:r>
            <a:r>
              <a:rPr lang="en-US" dirty="0" smtClean="0"/>
              <a:t> and work regular hours all other days.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07" y="3670408"/>
            <a:ext cx="577215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46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1582"/>
          </a:xfrm>
        </p:spPr>
        <p:txBody>
          <a:bodyPr>
            <a:normAutofit/>
          </a:bodyPr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146220"/>
            <a:ext cx="8229600" cy="531897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b="1" dirty="0" smtClean="0"/>
              <a:t>Additional Hours</a:t>
            </a:r>
          </a:p>
          <a:p>
            <a:pPr marL="0" indent="0">
              <a:buNone/>
            </a:pPr>
            <a:r>
              <a:rPr lang="en-US" sz="2800" dirty="0" smtClean="0"/>
              <a:t>	Total hours worked in a week in excess of 40 	hours  (Any </a:t>
            </a: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combination of hours </a:t>
            </a:r>
            <a:r>
              <a:rPr lang="en-US" sz="2800" dirty="0" smtClean="0"/>
              <a:t>to include 	exceptional time.)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b="1" dirty="0" smtClean="0"/>
              <a:t>Overtime Hours</a:t>
            </a:r>
          </a:p>
          <a:p>
            <a:pPr marL="0" indent="0">
              <a:buNone/>
            </a:pPr>
            <a:r>
              <a:rPr lang="en-US" sz="2800" dirty="0" smtClean="0"/>
              <a:t>	Total </a:t>
            </a:r>
            <a:r>
              <a:rPr lang="en-US" sz="2800" dirty="0"/>
              <a:t>h</a:t>
            </a:r>
            <a:r>
              <a:rPr lang="en-US" sz="2800" dirty="0" smtClean="0"/>
              <a:t>ours </a:t>
            </a: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worked</a:t>
            </a:r>
            <a:r>
              <a:rPr lang="en-US" sz="2800" dirty="0" smtClean="0"/>
              <a:t> in a week in excess of 40 	regular hours.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***Not all Additional Hours qualify to be paid as Overtime***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68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Banner Recognition of Additional Pay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417638"/>
            <a:ext cx="8403465" cy="499604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dirty="0" smtClean="0"/>
              <a:t>Banner will pay all additional hours using an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Average Hourly Rate</a:t>
            </a:r>
            <a:r>
              <a:rPr lang="en-US" dirty="0" smtClean="0"/>
              <a:t>.</a:t>
            </a:r>
          </a:p>
          <a:p>
            <a:endParaRPr lang="en-US" u="sng" dirty="0"/>
          </a:p>
          <a:p>
            <a:r>
              <a:rPr lang="en-US" dirty="0" smtClean="0"/>
              <a:t>Banner will pay all hours that qualify for overtime pay using the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FLSA overtime pay </a:t>
            </a:r>
            <a:r>
              <a:rPr lang="en-US" dirty="0" smtClean="0"/>
              <a:t>calculation.</a:t>
            </a:r>
          </a:p>
          <a:p>
            <a:endParaRPr lang="en-US" dirty="0"/>
          </a:p>
          <a:p>
            <a:r>
              <a:rPr lang="en-US" dirty="0" smtClean="0"/>
              <a:t>There is no place to enter Overtime Hours </a:t>
            </a:r>
            <a:r>
              <a:rPr lang="en-US" dirty="0"/>
              <a:t>o</a:t>
            </a:r>
            <a:r>
              <a:rPr lang="en-US" dirty="0" smtClean="0"/>
              <a:t>n your timesheet.  Banner will calculate Overtime when appropriate. </a:t>
            </a:r>
          </a:p>
          <a:p>
            <a:endParaRPr lang="en-US" dirty="0" smtClean="0"/>
          </a:p>
          <a:p>
            <a:r>
              <a:rPr lang="en-US" dirty="0" smtClean="0"/>
              <a:t>Overtime </a:t>
            </a:r>
            <a:r>
              <a:rPr lang="en-US" dirty="0"/>
              <a:t>rate is 1.5 times an employee’s regular hourly rate of pay for any additional hours worked in excess of 40 regular hours.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46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your pay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6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63803"/>
            <a:ext cx="7772400" cy="78011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Average Hourly Rate Calculation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685800" y="942975"/>
            <a:ext cx="7772400" cy="55435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Semi Monthly Payroll</a:t>
            </a:r>
          </a:p>
          <a:p>
            <a:pPr lvl="1"/>
            <a:r>
              <a:rPr lang="en-US" sz="2000" dirty="0"/>
              <a:t>Work week </a:t>
            </a:r>
            <a:r>
              <a:rPr lang="en-US" sz="2000" dirty="0" smtClean="0"/>
              <a:t>number of </a:t>
            </a:r>
            <a:r>
              <a:rPr lang="en-US" sz="2000" dirty="0"/>
              <a:t>days -  9, 10, 11 or 12.</a:t>
            </a:r>
          </a:p>
          <a:p>
            <a:pPr lvl="1"/>
            <a:r>
              <a:rPr lang="en-US" sz="2000" dirty="0"/>
              <a:t>Translates to 72, 80, 88 and 96 hours PP</a:t>
            </a:r>
          </a:p>
          <a:p>
            <a:r>
              <a:rPr lang="en-US" sz="2000" dirty="0" smtClean="0"/>
              <a:t>Banner </a:t>
            </a:r>
            <a:r>
              <a:rPr lang="en-US" sz="2000" dirty="0"/>
              <a:t>calculates an </a:t>
            </a:r>
            <a:r>
              <a:rPr lang="en-US" sz="2000" u="sng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average</a:t>
            </a:r>
            <a:r>
              <a:rPr lang="en-US" sz="2000" u="sng" dirty="0"/>
              <a:t> </a:t>
            </a:r>
            <a:r>
              <a:rPr lang="en-US" sz="2000" u="sng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hourly rate </a:t>
            </a:r>
            <a:r>
              <a:rPr lang="en-US" sz="2000" b="1" dirty="0">
                <a:solidFill>
                  <a:schemeClr val="tx2"/>
                </a:solidFill>
              </a:rPr>
              <a:t>when</a:t>
            </a:r>
            <a:r>
              <a:rPr lang="en-US" sz="2000" dirty="0"/>
              <a:t> an employee works more than 40 hours in an FLSA week.</a:t>
            </a:r>
          </a:p>
          <a:p>
            <a:r>
              <a:rPr lang="en-US" sz="2000" dirty="0" smtClean="0"/>
              <a:t>This </a:t>
            </a:r>
            <a:r>
              <a:rPr lang="en-US" sz="2000" dirty="0"/>
              <a:t>is necessary because the system is averaging the number of hours worked given that each pay period number of hours </a:t>
            </a:r>
            <a:r>
              <a:rPr lang="en-US" sz="2000" dirty="0" smtClean="0"/>
              <a:t>changes and it now has to calculate the Overtime Rate. </a:t>
            </a:r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063561"/>
              </p:ext>
            </p:extLst>
          </p:nvPr>
        </p:nvGraphicFramePr>
        <p:xfrm>
          <a:off x="1155590" y="3959750"/>
          <a:ext cx="6705600" cy="214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6999"/>
                <a:gridCol w="1927943"/>
                <a:gridCol w="2110658"/>
              </a:tblGrid>
              <a:tr h="133625">
                <a:tc>
                  <a:txBody>
                    <a:bodyPr/>
                    <a:lstStyle/>
                    <a:p>
                      <a:r>
                        <a:rPr lang="en-US" dirty="0" smtClean="0"/>
                        <a:t>Semi-Monthly</a:t>
                      </a:r>
                      <a:r>
                        <a:rPr lang="en-US" baseline="0" dirty="0" smtClean="0"/>
                        <a:t>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Hours in the PP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Hourly Rate</a:t>
                      </a:r>
                      <a:r>
                        <a:rPr lang="en-US" baseline="0" dirty="0" smtClean="0"/>
                        <a:t> in the </a:t>
                      </a:r>
                      <a:r>
                        <a:rPr lang="en-US" dirty="0" smtClean="0"/>
                        <a:t>PP</a:t>
                      </a:r>
                    </a:p>
                  </a:txBody>
                  <a:tcPr/>
                </a:tc>
              </a:tr>
              <a:tr h="33616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$ 1,473.46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$ 20.46472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$ 1,473.46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$18.421825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3616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$ 1,473.46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$ 16.74386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3616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$ 1,473.46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$ 15.34854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93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63803"/>
            <a:ext cx="7772400" cy="7801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FLSA Overtime Pay Calculation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464024" y="943914"/>
            <a:ext cx="8215952" cy="55435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200" dirty="0" smtClean="0"/>
              <a:t>At the same time Banner calculates the </a:t>
            </a:r>
            <a:r>
              <a:rPr lang="en-US" sz="2200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Additional Hours  Rate</a:t>
            </a:r>
            <a:r>
              <a:rPr lang="en-US" sz="2200" dirty="0" smtClean="0"/>
              <a:t>.  The OT pay is 1 ½ of the employee hourly rate. Banner needs to calculate what that ½ is going to be.  </a:t>
            </a:r>
            <a:endParaRPr lang="en-US" sz="1900" dirty="0" smtClean="0"/>
          </a:p>
          <a:p>
            <a:pPr marL="857250" lvl="2" indent="0">
              <a:buNone/>
            </a:pPr>
            <a:r>
              <a:rPr lang="en-US" sz="2000" dirty="0" smtClean="0"/>
              <a:t>Example:  Semi-monthly </a:t>
            </a:r>
            <a:r>
              <a:rPr lang="en-US" sz="2000" dirty="0"/>
              <a:t>rate </a:t>
            </a:r>
            <a:r>
              <a:rPr lang="en-US" sz="2000" dirty="0" smtClean="0"/>
              <a:t>($1,473.46) divided </a:t>
            </a:r>
            <a:r>
              <a:rPr lang="en-US" sz="2000" dirty="0"/>
              <a:t>by hours in the pay </a:t>
            </a:r>
            <a:r>
              <a:rPr lang="en-US" sz="2000" dirty="0" smtClean="0"/>
              <a:t>period and then divided by 2. </a:t>
            </a:r>
          </a:p>
          <a:p>
            <a:pPr marL="857250" lvl="2" indent="0">
              <a:buNone/>
            </a:pPr>
            <a:r>
              <a:rPr lang="en-US" sz="2000" dirty="0" smtClean="0"/>
              <a:t>This </a:t>
            </a:r>
            <a:r>
              <a:rPr lang="en-US" sz="2000" dirty="0"/>
              <a:t>is the </a:t>
            </a:r>
            <a:r>
              <a:rPr lang="en-US" sz="2000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FLSA Overtime Pay </a:t>
            </a:r>
            <a:r>
              <a:rPr lang="en-US" sz="2000" dirty="0"/>
              <a:t>that </a:t>
            </a:r>
            <a:r>
              <a:rPr lang="en-US" sz="2000" dirty="0" smtClean="0"/>
              <a:t>is used to pay the ½  of your Overtime Pay.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294811"/>
              </p:ext>
            </p:extLst>
          </p:nvPr>
        </p:nvGraphicFramePr>
        <p:xfrm>
          <a:off x="1441836" y="3797642"/>
          <a:ext cx="6705600" cy="214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6999"/>
                <a:gridCol w="1927943"/>
                <a:gridCol w="2110658"/>
              </a:tblGrid>
              <a:tr h="630403">
                <a:tc>
                  <a:txBody>
                    <a:bodyPr/>
                    <a:lstStyle/>
                    <a:p>
                      <a:r>
                        <a:rPr lang="en-US" dirty="0" smtClean="0"/>
                        <a:t>Semi-Monthly</a:t>
                      </a:r>
                      <a:r>
                        <a:rPr lang="en-US" baseline="0" dirty="0" smtClean="0"/>
                        <a:t>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Hours in the PP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FLSA Overtime Pay</a:t>
                      </a:r>
                      <a:endParaRPr lang="en-US" dirty="0"/>
                    </a:p>
                  </a:txBody>
                  <a:tcPr/>
                </a:tc>
              </a:tr>
              <a:tr h="33616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$ 1,473.46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$ 10.235</a:t>
                      </a:r>
                      <a:endParaRPr lang="en-US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$ 1,473.46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  9.210</a:t>
                      </a:r>
                      <a:endParaRPr lang="en-US" dirty="0"/>
                    </a:p>
                  </a:txBody>
                  <a:tcPr/>
                </a:tc>
              </a:tr>
              <a:tr h="33616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$ 1,473.46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  8.370</a:t>
                      </a:r>
                      <a:endParaRPr lang="en-US" dirty="0"/>
                    </a:p>
                  </a:txBody>
                  <a:tcPr/>
                </a:tc>
              </a:tr>
              <a:tr h="33616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$ 1,473.46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 7.675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966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the Calculations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27438"/>
            <a:ext cx="8229600" cy="4898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Example 1:  </a:t>
            </a:r>
            <a:r>
              <a:rPr lang="en-US" sz="2800" dirty="0" smtClean="0"/>
              <a:t>Employee works 83 hours during an 80 hour pay period.  Here is the total number of hours.</a:t>
            </a:r>
            <a:endParaRPr lang="en-US" sz="28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909299"/>
              </p:ext>
            </p:extLst>
          </p:nvPr>
        </p:nvGraphicFramePr>
        <p:xfrm>
          <a:off x="332127" y="2540016"/>
          <a:ext cx="8671829" cy="369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8295"/>
                <a:gridCol w="1691287"/>
                <a:gridCol w="1521469"/>
                <a:gridCol w="2520778"/>
              </a:tblGrid>
              <a:tr h="33909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Type of Hours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Number of Hours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Hourly Rate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Amount to be paid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REG Hours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71.50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18.41825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$ 1,316.90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Community Service Leave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 8.00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18.41825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     147.35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Sick Leave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 0.50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/>
                        <a:t>18.41825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        9.21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Additional Hours Worked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3.00</a:t>
                      </a:r>
                      <a:endParaRPr lang="en-US" sz="1600" b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18.41825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none" dirty="0" smtClean="0"/>
                        <a:t>$       55.25</a:t>
                      </a:r>
                      <a:endParaRPr lang="en-US" sz="1600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 Hours</a:t>
                      </a:r>
                      <a:r>
                        <a:rPr lang="en-US" sz="1400" baseline="0" dirty="0" smtClean="0"/>
                        <a:t> Worked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83.00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18.41825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$ 1,528.71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Additional Hours Worked to be paid at the FLSA</a:t>
                      </a:r>
                      <a:r>
                        <a:rPr lang="en-US" sz="1400" baseline="0" dirty="0" smtClean="0"/>
                        <a:t> Overtime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3.00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9.21091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$      27.63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Gross Amount of Pay Check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$ 1,556.34</a:t>
                      </a:r>
                      <a:endParaRPr lang="en-US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651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 Stub Example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5173" y="1600200"/>
            <a:ext cx="7893654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27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Agenda</a:t>
            </a:r>
            <a:endParaRPr lang="en-US" sz="5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2812"/>
            <a:ext cx="8229600" cy="464335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Timesheet Requirements</a:t>
            </a:r>
          </a:p>
          <a:p>
            <a:r>
              <a:rPr lang="en-US" sz="4400" dirty="0" smtClean="0"/>
              <a:t>Reporting Hours</a:t>
            </a:r>
          </a:p>
          <a:p>
            <a:r>
              <a:rPr lang="en-US" sz="4400" dirty="0" smtClean="0"/>
              <a:t>Completing Timesheet</a:t>
            </a:r>
          </a:p>
          <a:p>
            <a:r>
              <a:rPr lang="en-US" sz="4400" dirty="0" smtClean="0"/>
              <a:t>Calculating Your Pay</a:t>
            </a:r>
          </a:p>
          <a:p>
            <a:r>
              <a:rPr lang="en-US" sz="4400" dirty="0" smtClean="0"/>
              <a:t>Walkaways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765268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the Calculations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27438"/>
            <a:ext cx="8229600" cy="4898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Example 2:  </a:t>
            </a:r>
            <a:r>
              <a:rPr lang="en-US" sz="2800" dirty="0" smtClean="0"/>
              <a:t>Employee works 100.50 hours during an 96 hour pay period.  Here is the total number of hours.</a:t>
            </a:r>
            <a:endParaRPr lang="en-US" sz="28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496026"/>
              </p:ext>
            </p:extLst>
          </p:nvPr>
        </p:nvGraphicFramePr>
        <p:xfrm>
          <a:off x="332127" y="2540016"/>
          <a:ext cx="8671829" cy="369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8295"/>
                <a:gridCol w="1691287"/>
                <a:gridCol w="1521469"/>
                <a:gridCol w="2520778"/>
              </a:tblGrid>
              <a:tr h="33909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Type of Hours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Number of Hours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Hourly Rate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Amount to be paid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REG Hours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87.00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15.34854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  1,335.32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Holiday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 8.00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15.34854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     122.79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Sick Leave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 1.00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15.34854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       15.35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Additional Hours Worked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4.50</a:t>
                      </a:r>
                      <a:endParaRPr lang="en-US" sz="1600" b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15.34854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none" dirty="0" smtClean="0"/>
                        <a:t>$       69.07</a:t>
                      </a:r>
                      <a:endParaRPr lang="en-US" sz="1600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 Hours</a:t>
                      </a:r>
                      <a:r>
                        <a:rPr lang="en-US" sz="1400" baseline="0" dirty="0" smtClean="0"/>
                        <a:t> Worked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100.50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15.34854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$  1,542.53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Additional Hours Worked to be paid at the FLSA</a:t>
                      </a:r>
                      <a:r>
                        <a:rPr lang="en-US" sz="1400" baseline="0" dirty="0" smtClean="0"/>
                        <a:t> Overtime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3.50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7.6750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$      26.86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Gross Amount of Pay Check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$ 1,569.39</a:t>
                      </a:r>
                      <a:endParaRPr lang="en-US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840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 Stub Example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9418" y="1273259"/>
            <a:ext cx="7905163" cy="4910973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400358"/>
              </p:ext>
            </p:extLst>
          </p:nvPr>
        </p:nvGraphicFramePr>
        <p:xfrm>
          <a:off x="1879139" y="274638"/>
          <a:ext cx="664544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5972"/>
                <a:gridCol w="1390297"/>
                <a:gridCol w="393917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M-F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 RH</a:t>
                      </a:r>
                      <a:r>
                        <a:rPr lang="en-US" baseline="0" dirty="0" smtClean="0"/>
                        <a:t> + 3.5 ADC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M-F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r>
                        <a:rPr lang="en-US" baseline="0" dirty="0" smtClean="0"/>
                        <a:t> RH + 1 ADC+ 1 Sick + 8 Holiday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M-T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 RH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83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Deadlines and Approvals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1209368"/>
            <a:ext cx="8546757" cy="522092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Employees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must submit </a:t>
            </a:r>
            <a:r>
              <a:rPr lang="en-US" dirty="0" smtClean="0"/>
              <a:t>their timesheet for approval by 6PM on the last day of the pay period (9</a:t>
            </a:r>
            <a:r>
              <a:rPr lang="en-US" baseline="30000" dirty="0" smtClean="0"/>
              <a:t>th</a:t>
            </a:r>
            <a:r>
              <a:rPr lang="en-US" dirty="0" smtClean="0"/>
              <a:t> &amp; 24</a:t>
            </a:r>
            <a:r>
              <a:rPr lang="en-US" baseline="30000" dirty="0" smtClean="0"/>
              <a:t>th</a:t>
            </a:r>
            <a:r>
              <a:rPr lang="en-US" dirty="0" smtClean="0"/>
              <a:t> each month).</a:t>
            </a:r>
          </a:p>
          <a:p>
            <a:r>
              <a:rPr lang="en-US" dirty="0" smtClean="0"/>
              <a:t>Approvers must approve timesheets by 10AM the following day (10</a:t>
            </a:r>
            <a:r>
              <a:rPr lang="en-US" baseline="30000" dirty="0" smtClean="0"/>
              <a:t>th</a:t>
            </a:r>
            <a:r>
              <a:rPr lang="en-US" dirty="0" smtClean="0"/>
              <a:t> and 25</a:t>
            </a:r>
            <a:r>
              <a:rPr lang="en-US" baseline="30000" dirty="0" smtClean="0"/>
              <a:t>th</a:t>
            </a:r>
            <a:r>
              <a:rPr lang="en-US" dirty="0" smtClean="0"/>
              <a:t> each month).</a:t>
            </a:r>
          </a:p>
          <a:p>
            <a:pPr marL="0" indent="0">
              <a:buNone/>
            </a:pPr>
            <a:r>
              <a:rPr lang="en-US" b="1" dirty="0" smtClean="0"/>
              <a:t>What happens if I don’t submit my timesheet?  </a:t>
            </a:r>
          </a:p>
          <a:p>
            <a:pPr marL="0" indent="0">
              <a:buNone/>
            </a:pPr>
            <a:r>
              <a:rPr lang="en-US" dirty="0" smtClean="0"/>
              <a:t>	The Payroll Office will follow up with your 	supervisor as to the reason you did not submit 	your timesheet.  You may have to submit a 	Manual Timesheet for time corrections.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15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Walkaways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9242"/>
            <a:ext cx="8359254" cy="518614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System Defaults 8 hours a day automatically. </a:t>
            </a:r>
          </a:p>
          <a:p>
            <a:r>
              <a:rPr lang="en-US" dirty="0" smtClean="0"/>
              <a:t>Employee must record hours worked on the day the employee worked them.</a:t>
            </a:r>
          </a:p>
          <a:p>
            <a:r>
              <a:rPr lang="en-US" dirty="0" smtClean="0"/>
              <a:t>Employee must report at a minimum 40 hours a week combination of regular and exceptional time. </a:t>
            </a:r>
          </a:p>
          <a:p>
            <a:r>
              <a:rPr lang="en-US" dirty="0" smtClean="0"/>
              <a:t>After 40 hour requirement is met; employee must start recording hours as Additional Hours Worked (Pay or Leave).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27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6018"/>
          </a:xfrm>
        </p:spPr>
        <p:txBody>
          <a:bodyPr>
            <a:normAutofit/>
          </a:bodyPr>
          <a:lstStyle/>
          <a:p>
            <a:r>
              <a:rPr lang="en-US" cap="none" dirty="0" smtClean="0"/>
              <a:t>Timesheet Requirements</a:t>
            </a:r>
            <a:endParaRPr lang="en-US" cap="none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080655"/>
            <a:ext cx="4191000" cy="5486399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Exempt</a:t>
            </a:r>
          </a:p>
          <a:p>
            <a:pPr lvl="1"/>
            <a:r>
              <a:rPr lang="en-US" sz="2800" dirty="0" smtClean="0"/>
              <a:t>Required to report Exceptional Time Only</a:t>
            </a:r>
          </a:p>
          <a:p>
            <a:pPr lvl="1"/>
            <a:r>
              <a:rPr lang="en-US" sz="2800" dirty="0" smtClean="0"/>
              <a:t>Includes: Annual Leave, Sick Leave, VSDP, Traditional, Compensatory, Administrative and others.</a:t>
            </a:r>
          </a:p>
          <a:p>
            <a:pPr lvl="1"/>
            <a:r>
              <a:rPr lang="en-US" sz="2800" dirty="0" smtClean="0"/>
              <a:t>Not Eligible for Overtime 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1080656"/>
            <a:ext cx="4038600" cy="5486399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Non-Exempt</a:t>
            </a:r>
          </a:p>
          <a:p>
            <a:pPr lvl="1"/>
            <a:r>
              <a:rPr lang="en-US" sz="2800" dirty="0" smtClean="0"/>
              <a:t>Required to report all hours worked.</a:t>
            </a:r>
          </a:p>
          <a:p>
            <a:pPr lvl="1"/>
            <a:r>
              <a:rPr lang="en-US" sz="2800" dirty="0" smtClean="0"/>
              <a:t>Must report a minimum of 40 hours a week may include exceptional time, holiday or LWOP.</a:t>
            </a:r>
          </a:p>
          <a:p>
            <a:pPr lvl="1"/>
            <a:r>
              <a:rPr lang="en-US" sz="2800" dirty="0" smtClean="0"/>
              <a:t>Must report additional hours worked.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8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Pay Periods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26524"/>
            <a:ext cx="8403465" cy="517730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en-US" sz="3300" dirty="0" smtClean="0"/>
              <a:t>Employees can see their timesheets for the current pay period on the first day of the pay period.</a:t>
            </a:r>
          </a:p>
          <a:p>
            <a:pPr marL="0" indent="0">
              <a:buNone/>
            </a:pPr>
            <a:r>
              <a:rPr lang="en-US" sz="3300" dirty="0" smtClean="0"/>
              <a:t>		</a:t>
            </a:r>
            <a:r>
              <a:rPr lang="en-US" sz="2900" dirty="0" smtClean="0"/>
              <a:t>Pay </a:t>
            </a:r>
            <a:r>
              <a:rPr lang="en-US" sz="2900" dirty="0"/>
              <a:t>periods: </a:t>
            </a:r>
            <a:endParaRPr lang="en-US" sz="2900" dirty="0" smtClean="0"/>
          </a:p>
          <a:p>
            <a:pPr marL="457200" lvl="1" indent="0">
              <a:buNone/>
            </a:pPr>
            <a:r>
              <a:rPr lang="en-US" sz="2900" dirty="0" smtClean="0"/>
              <a:t>	10</a:t>
            </a:r>
            <a:r>
              <a:rPr lang="en-US" sz="2900" baseline="30000" dirty="0" smtClean="0"/>
              <a:t>th</a:t>
            </a:r>
            <a:r>
              <a:rPr lang="en-US" sz="2900" dirty="0" smtClean="0"/>
              <a:t> </a:t>
            </a:r>
            <a:r>
              <a:rPr lang="en-US" sz="2900" dirty="0"/>
              <a:t>- </a:t>
            </a:r>
            <a:r>
              <a:rPr lang="en-US" sz="2900" dirty="0" smtClean="0"/>
              <a:t>24</a:t>
            </a:r>
            <a:r>
              <a:rPr lang="en-US" sz="2900" baseline="30000" dirty="0" smtClean="0"/>
              <a:t>th</a:t>
            </a:r>
            <a:r>
              <a:rPr lang="en-US" sz="2900" dirty="0"/>
              <a:t>  </a:t>
            </a:r>
            <a:r>
              <a:rPr lang="en-US" sz="2900" dirty="0" smtClean="0"/>
              <a:t>	Paid 1 of the Month</a:t>
            </a:r>
            <a:endParaRPr lang="en-US" sz="2900" baseline="30000" dirty="0" smtClean="0"/>
          </a:p>
          <a:p>
            <a:pPr marL="457200" lvl="1" indent="0">
              <a:buNone/>
            </a:pPr>
            <a:r>
              <a:rPr lang="en-US" sz="2900" dirty="0" smtClean="0"/>
              <a:t>	25</a:t>
            </a:r>
            <a:r>
              <a:rPr lang="en-US" sz="2900" baseline="30000" dirty="0" smtClean="0"/>
              <a:t>th </a:t>
            </a:r>
            <a:r>
              <a:rPr lang="en-US" sz="2900" dirty="0"/>
              <a:t>- </a:t>
            </a:r>
            <a:r>
              <a:rPr lang="en-US" sz="2900" dirty="0" smtClean="0"/>
              <a:t>9</a:t>
            </a:r>
            <a:r>
              <a:rPr lang="en-US" sz="2900" baseline="30000" dirty="0" smtClean="0"/>
              <a:t>th</a:t>
            </a:r>
            <a:r>
              <a:rPr lang="en-US" sz="2900" dirty="0"/>
              <a:t> </a:t>
            </a:r>
            <a:r>
              <a:rPr lang="en-US" sz="2900" dirty="0" smtClean="0"/>
              <a:t>  	Paid 16 of the Month</a:t>
            </a:r>
          </a:p>
          <a:p>
            <a:pPr marL="457200" lvl="1" indent="0">
              <a:buNone/>
            </a:pPr>
            <a:endParaRPr lang="en-US" sz="3300" dirty="0"/>
          </a:p>
          <a:p>
            <a:r>
              <a:rPr lang="en-US" sz="3300" dirty="0"/>
              <a:t>Once the pay period opens employees should start completing the timesheet.  Ideally employees would enter time on a daily basis.  Employees should wait and submit the timesheet after all hours have been worked, recorded and completed. </a:t>
            </a:r>
          </a:p>
          <a:p>
            <a:pPr marL="0" indent="0">
              <a:buNone/>
            </a:pPr>
            <a:endParaRPr lang="en-US" sz="3300" dirty="0"/>
          </a:p>
          <a:p>
            <a:r>
              <a:rPr lang="en-US" sz="3300" dirty="0"/>
              <a:t>If an employee plans to be on vacation at the time the timesheet is due to the approver; they may complete the timesheet in advance.  This should be the exception and not the rule. </a:t>
            </a:r>
          </a:p>
          <a:p>
            <a:pPr marL="0" indent="0">
              <a:buNone/>
            </a:pPr>
            <a:endParaRPr lang="en-US" sz="3200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5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hours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339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Hours 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>
            <a:noAutofit/>
          </a:bodyPr>
          <a:lstStyle/>
          <a:p>
            <a:r>
              <a:rPr lang="en-US" sz="3200" dirty="0" smtClean="0"/>
              <a:t>Sunday through Saturday</a:t>
            </a:r>
          </a:p>
          <a:p>
            <a:r>
              <a:rPr lang="en-US" sz="3200" dirty="0" smtClean="0"/>
              <a:t>8 hours a day not including lunch and breaks</a:t>
            </a:r>
          </a:p>
          <a:p>
            <a:r>
              <a:rPr lang="en-US" sz="3200" dirty="0" smtClean="0"/>
              <a:t>40 hours a week</a:t>
            </a:r>
          </a:p>
          <a:p>
            <a:r>
              <a:rPr lang="en-US" sz="3200" dirty="0" smtClean="0"/>
              <a:t>Additional Hours Worked are recorded on different line.</a:t>
            </a:r>
          </a:p>
          <a:p>
            <a:r>
              <a:rPr lang="en-US" sz="3200" dirty="0" smtClean="0"/>
              <a:t>Only after a total of 40 hours has been reported for the week.</a:t>
            </a:r>
          </a:p>
        </p:txBody>
      </p:sp>
    </p:spTree>
    <p:extLst>
      <p:ext uri="{BB962C8B-B14F-4D97-AF65-F5344CB8AC3E}">
        <p14:creationId xmlns:p14="http://schemas.microsoft.com/office/powerpoint/2010/main" val="37856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What’s different on the Timesheet?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652"/>
            <a:ext cx="8229600" cy="491151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401" y="1417638"/>
            <a:ext cx="6238875" cy="43719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045" y="1339874"/>
            <a:ext cx="7141910" cy="3970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35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Completing the timesheet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27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Completing the Timesheet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73708"/>
            <a:ext cx="8493617" cy="5291486"/>
          </a:xfrm>
        </p:spPr>
        <p:txBody>
          <a:bodyPr/>
          <a:lstStyle/>
          <a:p>
            <a:r>
              <a:rPr lang="en-US" dirty="0" smtClean="0"/>
              <a:t>Timesheet Default Hours </a:t>
            </a:r>
          </a:p>
          <a:p>
            <a:pPr lvl="1"/>
            <a:r>
              <a:rPr lang="en-US" dirty="0" smtClean="0"/>
              <a:t>Regular Hours</a:t>
            </a:r>
          </a:p>
          <a:p>
            <a:pPr lvl="1"/>
            <a:r>
              <a:rPr lang="en-US" dirty="0" smtClean="0"/>
              <a:t>Holidays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Override the Default Hours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784" y="2764581"/>
            <a:ext cx="8024641" cy="6465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4145" y="3908043"/>
            <a:ext cx="6238875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49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formal_presentation_ppt">
  <a:themeElements>
    <a:clrScheme name="Custom WM">
      <a:dk1>
        <a:sysClr val="windowText" lastClr="000000"/>
      </a:dk1>
      <a:lt1>
        <a:sysClr val="window" lastClr="FFFFFF"/>
      </a:lt1>
      <a:dk2>
        <a:srgbClr val="B9975B"/>
      </a:dk2>
      <a:lt2>
        <a:srgbClr val="EEECE1"/>
      </a:lt2>
      <a:accent1>
        <a:srgbClr val="115740"/>
      </a:accent1>
      <a:accent2>
        <a:srgbClr val="D0D3D4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6600"/>
      </a:hlink>
      <a:folHlink>
        <a:srgbClr val="0066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informal_presentation_ppt</Template>
  <TotalTime>2144</TotalTime>
  <Words>926</Words>
  <Application>Microsoft Office PowerPoint</Application>
  <PresentationFormat>On-screen Show (4:3)</PresentationFormat>
  <Paragraphs>200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Avenir Next Demi Bold</vt:lpstr>
      <vt:lpstr>Avenir Next Regular</vt:lpstr>
      <vt:lpstr>Calibri</vt:lpstr>
      <vt:lpstr>informal_presentation_ppt</vt:lpstr>
      <vt:lpstr>FLSA and It’s Impact on Timesheet Processing</vt:lpstr>
      <vt:lpstr>Agenda</vt:lpstr>
      <vt:lpstr>Timesheet Requirements</vt:lpstr>
      <vt:lpstr>Pay Periods</vt:lpstr>
      <vt:lpstr>Reporting hours</vt:lpstr>
      <vt:lpstr>Reporting Hours </vt:lpstr>
      <vt:lpstr>What’s different on the Timesheet?</vt:lpstr>
      <vt:lpstr>Completing the timesheet</vt:lpstr>
      <vt:lpstr>Completing the Timesheet</vt:lpstr>
      <vt:lpstr>Reporting Additional Hours</vt:lpstr>
      <vt:lpstr>PowerPoint Presentation</vt:lpstr>
      <vt:lpstr>Reporting Exceptional Time</vt:lpstr>
      <vt:lpstr>Terms</vt:lpstr>
      <vt:lpstr>Banner Recognition of Additional Pay</vt:lpstr>
      <vt:lpstr>Calculating your pay</vt:lpstr>
      <vt:lpstr>Average Hourly Rate Calculation</vt:lpstr>
      <vt:lpstr>FLSA Overtime Pay Calculation</vt:lpstr>
      <vt:lpstr>Applying the Calculations</vt:lpstr>
      <vt:lpstr>Pay Stub Example</vt:lpstr>
      <vt:lpstr>Applying the Calculations</vt:lpstr>
      <vt:lpstr>Pay Stub Example</vt:lpstr>
      <vt:lpstr>Deadlines and Approvals</vt:lpstr>
      <vt:lpstr>Walkaways</vt:lpstr>
    </vt:vector>
  </TitlesOfParts>
  <Company>College of William and Mary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Zoll</dc:creator>
  <cp:lastModifiedBy>Vance, Simonne</cp:lastModifiedBy>
  <cp:revision>122</cp:revision>
  <cp:lastPrinted>2016-11-02T17:45:48Z</cp:lastPrinted>
  <dcterms:created xsi:type="dcterms:W3CDTF">2014-12-11T15:34:51Z</dcterms:created>
  <dcterms:modified xsi:type="dcterms:W3CDTF">2017-08-01T16:07:36Z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